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  <p:sldMasterId id="2147483675" r:id="rId3"/>
    <p:sldMasterId id="2147483681" r:id="rId4"/>
  </p:sldMasterIdLst>
  <p:notesMasterIdLst>
    <p:notesMasterId r:id="rId32"/>
  </p:notesMasterIdLst>
  <p:handoutMasterIdLst>
    <p:handoutMasterId r:id="rId33"/>
  </p:handoutMasterIdLst>
  <p:sldIdLst>
    <p:sldId id="274" r:id="rId5"/>
    <p:sldId id="425" r:id="rId6"/>
    <p:sldId id="609" r:id="rId7"/>
    <p:sldId id="610" r:id="rId8"/>
    <p:sldId id="611" r:id="rId9"/>
    <p:sldId id="612" r:id="rId10"/>
    <p:sldId id="613" r:id="rId11"/>
    <p:sldId id="614" r:id="rId12"/>
    <p:sldId id="615" r:id="rId13"/>
    <p:sldId id="616" r:id="rId14"/>
    <p:sldId id="617" r:id="rId15"/>
    <p:sldId id="618" r:id="rId16"/>
    <p:sldId id="619" r:id="rId17"/>
    <p:sldId id="620" r:id="rId18"/>
    <p:sldId id="621" r:id="rId19"/>
    <p:sldId id="622" r:id="rId20"/>
    <p:sldId id="623" r:id="rId21"/>
    <p:sldId id="624" r:id="rId22"/>
    <p:sldId id="625" r:id="rId23"/>
    <p:sldId id="626" r:id="rId24"/>
    <p:sldId id="628" r:id="rId25"/>
    <p:sldId id="629" r:id="rId26"/>
    <p:sldId id="627" r:id="rId27"/>
    <p:sldId id="421" r:id="rId28"/>
    <p:sldId id="630" r:id="rId29"/>
    <p:sldId id="423" r:id="rId30"/>
    <p:sldId id="631" r:id="rId31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EC9"/>
    <a:srgbClr val="FBEEDC"/>
    <a:srgbClr val="603A14"/>
    <a:srgbClr val="E85C0E"/>
    <a:srgbClr val="BAB398"/>
    <a:srgbClr val="ADA485"/>
    <a:srgbClr val="C6C0AA"/>
    <a:srgbClr val="663606"/>
    <a:srgbClr val="663106"/>
    <a:srgbClr val="F8DC9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18" autoAdjust="0"/>
    <p:restoredTop sz="94533" autoAdjust="0"/>
  </p:normalViewPr>
  <p:slideViewPr>
    <p:cSldViewPr>
      <p:cViewPr>
        <p:scale>
          <a:sx n="75" d="100"/>
          <a:sy n="75" d="100"/>
        </p:scale>
        <p:origin x="-260" y="88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3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2/3/2016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gif>
</file>

<file path=ppt/media/image2.jpeg>
</file>

<file path=ppt/media/image20.jpg>
</file>

<file path=ppt/media/image21.png>
</file>

<file path=ppt/media/image22.jpg>
</file>

<file path=ppt/media/image23.jpeg>
</file>

<file path=ppt/media/image24.jpg>
</file>

<file path=ppt/media/image25.gif>
</file>

<file path=ppt/media/image26.gif>
</file>

<file path=ppt/media/image27.jpg>
</file>

<file path=ppt/media/image28.png>
</file>

<file path=ppt/media/image29.gif>
</file>

<file path=ppt/media/image3.pn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2/3/2016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8846813-EC07-463F-88C6-89222FEEFF73}" type="slidenum">
              <a:rPr lang="en-US"/>
              <a:pPr/>
              <a:t>2</a:t>
            </a:fld>
            <a:r>
              <a:rPr lang="en-US" dirty="0"/>
              <a:t>##</a:t>
            </a:r>
          </a:p>
        </p:txBody>
      </p:sp>
      <p:sp>
        <p:nvSpPr>
          <p:cNvPr id="424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24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85128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40413E1-0A9A-4AF6-9A3A-1D5C3C4F333C}" type="slidenum">
              <a:rPr lang="en-US"/>
              <a:pPr/>
              <a:t>4</a:t>
            </a:fld>
            <a:r>
              <a:rPr lang="en-US" dirty="0"/>
              <a:t>##</a:t>
            </a:r>
          </a:p>
        </p:txBody>
      </p:sp>
      <p:sp>
        <p:nvSpPr>
          <p:cNvPr id="581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16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55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r>
              <a:rPr lang="en-US" dirty="0"/>
              <a:t>07/16/96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 All rights reserved. Unauthorized copying or re-distribution is strictly prohibited.*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FA11C71-0AAF-4BF4-B6A0-00A4B683F4D3}" type="slidenum">
              <a:rPr lang="en-US"/>
              <a:pPr/>
              <a:t>18</a:t>
            </a:fld>
            <a:r>
              <a:rPr lang="en-US" dirty="0"/>
              <a:t>##</a:t>
            </a:r>
          </a:p>
        </p:txBody>
      </p:sp>
      <p:sp>
        <p:nvSpPr>
          <p:cNvPr id="542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87156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6759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2770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4529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 smtClean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66770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73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2/3/2016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91982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 smtClean="0"/>
              <a:t>Source code box</a:t>
            </a:r>
          </a:p>
          <a:p>
            <a:pPr marL="0" lvl="0"/>
            <a:r>
              <a:rPr lang="en-US" noProof="1" smtClean="0"/>
              <a:t>…</a:t>
            </a:r>
          </a:p>
          <a:p>
            <a:pPr marL="0" lvl="0"/>
            <a:r>
              <a:rPr lang="en-US" noProof="1" smtClean="0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2/3/2016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520274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82572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2090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2/3/2016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437765" y="76200"/>
            <a:ext cx="9446339" cy="8382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ts val="4000"/>
              </a:lnSpc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304721" y="990600"/>
            <a:ext cx="11579384" cy="579646"/>
          </a:xfrm>
          <a:prstGeom prst="rect">
            <a:avLst/>
          </a:prstGeom>
        </p:spPr>
        <p:txBody>
          <a:bodyPr>
            <a:spAutoFit/>
          </a:bodyPr>
          <a:lstStyle>
            <a:lvl1pPr marL="319088" marR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 sz="3000" baseline="0"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  <a:lvl2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chemeClr val="tx1">
                    <a:lumMod val="40000"/>
                    <a:lumOff val="60000"/>
                  </a:schemeClr>
                </a:solidFill>
              </a:defRPr>
            </a:lvl3pPr>
            <a:lvl4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marL="319088" marR="0" lvl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CFF66">
                    <a:lumMod val="20000"/>
                    <a:lumOff val="8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First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711015" y="1752601"/>
            <a:ext cx="10766795" cy="599740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buNone/>
              <a:defRPr lang="en-US" sz="200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defRPr>
            </a:lvl1pPr>
          </a:lstStyle>
          <a:p>
            <a:pPr lvl="0"/>
            <a:r>
              <a:rPr lang="en-US" noProof="1" smtClean="0"/>
              <a:t>Enter source code here</a:t>
            </a:r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 anchor="ctr" anchorCtr="0"/>
          <a:lstStyle>
            <a:lvl1pPr algn="r">
              <a:defRPr sz="1100"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60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445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2/3/2016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63486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45575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9776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5.jpe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3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2/3/2016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034717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2/3/2016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511671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softuni.org/" TargetMode="External"/><Relationship Id="rId5" Type="http://schemas.openxmlformats.org/officeDocument/2006/relationships/image" Target="../media/image12.jpeg"/><Relationship Id="rId10" Type="http://schemas.openxmlformats.org/officeDocument/2006/relationships/image" Target="../media/image14.png"/><Relationship Id="rId4" Type="http://schemas.openxmlformats.org/officeDocument/2006/relationships/image" Target="../media/image11.png"/><Relationship Id="rId9" Type="http://schemas.openxmlformats.org/officeDocument/2006/relationships/hyperlink" Target="http://softuni.bg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stackoverflow.com/questions/4616694/what-is-event-bubbling-and-capturin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hyperlink" Target="http://www.indeavr.com/" TargetMode="External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://www.luxoft.com/" TargetMode="External"/><Relationship Id="rId21" Type="http://schemas.openxmlformats.org/officeDocument/2006/relationships/image" Target="../media/image42.png"/><Relationship Id="rId7" Type="http://schemas.openxmlformats.org/officeDocument/2006/relationships/hyperlink" Target="http://komfo.com/" TargetMode="External"/><Relationship Id="rId12" Type="http://schemas.openxmlformats.org/officeDocument/2006/relationships/image" Target="../media/image38.png"/><Relationship Id="rId17" Type="http://schemas.openxmlformats.org/officeDocument/2006/relationships/image" Target="../media/image40.png"/><Relationship Id="rId2" Type="http://schemas.openxmlformats.org/officeDocument/2006/relationships/notesSlide" Target="../notesSlides/notesSlide6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5.png"/><Relationship Id="rId11" Type="http://schemas.openxmlformats.org/officeDocument/2006/relationships/hyperlink" Target="http://www.softwaregroup-bg.com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s://softuni.bg/courses/advanced-javascript/" TargetMode="External"/><Relationship Id="rId10" Type="http://schemas.openxmlformats.org/officeDocument/2006/relationships/image" Target="../media/image37.png"/><Relationship Id="rId19" Type="http://schemas.openxmlformats.org/officeDocument/2006/relationships/image" Target="../media/image41.png"/><Relationship Id="rId4" Type="http://schemas.openxmlformats.org/officeDocument/2006/relationships/image" Target="../media/image34.png"/><Relationship Id="rId9" Type="http://schemas.openxmlformats.org/officeDocument/2006/relationships/hyperlink" Target="http://smartit.bg/" TargetMode="External"/><Relationship Id="rId14" Type="http://schemas.openxmlformats.org/officeDocument/2006/relationships/image" Target="../media/image3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nc-sa/3.0/deed.en_US" TargetMode="External"/><Relationship Id="rId5" Type="http://schemas.openxmlformats.org/officeDocument/2006/relationships/hyperlink" Target="http://telerikacademy.com/Courses/Courses/Details/173" TargetMode="External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13" Type="http://schemas.openxmlformats.org/officeDocument/2006/relationships/image" Target="../media/image46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4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44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9.png"/><Relationship Id="rId14" Type="http://schemas.openxmlformats.org/officeDocument/2006/relationships/image" Target="../media/image4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js/js_htmldom_events.asp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w3.org/TR/DOM-Level-3-Events/#event-types-list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351212" y="685800"/>
            <a:ext cx="8168358" cy="1144048"/>
          </a:xfrm>
        </p:spPr>
        <p:txBody>
          <a:bodyPr>
            <a:normAutofit/>
          </a:bodyPr>
          <a:lstStyle/>
          <a:p>
            <a:r>
              <a:rPr lang="en-US" dirty="0" smtClean="0"/>
              <a:t>Events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351212" y="1981200"/>
            <a:ext cx="8215313" cy="1452821"/>
          </a:xfrm>
        </p:spPr>
        <p:txBody>
          <a:bodyPr>
            <a:normAutofit/>
          </a:bodyPr>
          <a:lstStyle/>
          <a:p>
            <a:r>
              <a:rPr lang="en-US" dirty="0" smtClean="0"/>
              <a:t>Event Handling in JavaScript</a:t>
            </a:r>
            <a:endParaRPr lang="en-US" dirty="0"/>
          </a:p>
          <a:p>
            <a:endParaRPr lang="en-US" dirty="0"/>
          </a:p>
        </p:txBody>
      </p:sp>
      <p:pic>
        <p:nvPicPr>
          <p:cNvPr id="102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026" name="Picture 2" descr="http://webhelp101.com/wp-content/uploads/2012/05/css-tutorials-dom.jpg"/>
          <p:cNvPicPr>
            <a:picLocks noGrp="1" noChangeAspect="1" noChangeArrowheads="1"/>
          </p:cNvPicPr>
          <p:nvPr>
            <p:ph type="pic" sz="quarter" idx="16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2"/>
          <a:stretch/>
        </p:blipFill>
        <p:spPr bwMode="auto">
          <a:xfrm>
            <a:off x="8283360" y="4495800"/>
            <a:ext cx="3221251" cy="1632967"/>
          </a:xfrm>
          <a:prstGeom prst="roundRect">
            <a:avLst>
              <a:gd name="adj" fmla="val 2834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title="Software University Foundation">
            <a:hlinkClick r:id="rId6" tooltip="Software University Foundation"/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59" t="-15226" r="-5359" b="-15226"/>
          <a:stretch/>
        </p:blipFill>
        <p:spPr>
          <a:xfrm>
            <a:off x="821983" y="1811630"/>
            <a:ext cx="2175525" cy="838551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3" name="Picture 2" descr="http://www.protrendy.com/wp-content/uploads/2014/04/js_logo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212" y="4495799"/>
            <a:ext cx="1632967" cy="1632967"/>
          </a:xfrm>
          <a:prstGeom prst="roundRect">
            <a:avLst>
              <a:gd name="adj" fmla="val 2834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821982" y="4164083"/>
            <a:ext cx="3126043" cy="525135"/>
          </a:xfrm>
        </p:spPr>
        <p:txBody>
          <a:bodyPr/>
          <a:lstStyle/>
          <a:p>
            <a:r>
              <a:rPr lang="en-US" noProof="1" smtClean="0"/>
              <a:t>SoftUni Team</a:t>
            </a:r>
            <a:endParaRPr lang="en-US" noProof="1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21983" y="4633982"/>
            <a:ext cx="3126044" cy="444343"/>
          </a:xfrm>
        </p:spPr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821982" y="5039109"/>
            <a:ext cx="3126043" cy="382788"/>
          </a:xfrm>
        </p:spPr>
        <p:txBody>
          <a:bodyPr/>
          <a:lstStyle/>
          <a:p>
            <a:r>
              <a:rPr lang="en-US" sz="2000" dirty="0"/>
              <a:t>Software </a:t>
            </a:r>
            <a:r>
              <a:rPr lang="en-US" sz="2000" dirty="0" smtClean="0"/>
              <a:t>University</a:t>
            </a:r>
            <a:endParaRPr lang="en-US" sz="2000" dirty="0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821982" y="5379630"/>
            <a:ext cx="3126043" cy="351754"/>
          </a:xfrm>
        </p:spPr>
        <p:txBody>
          <a:bodyPr/>
          <a:lstStyle/>
          <a:p>
            <a:r>
              <a:rPr lang="en-US" sz="1800" dirty="0">
                <a:hlinkClick r:id="rId9"/>
              </a:rPr>
              <a:t>http://</a:t>
            </a:r>
            <a:r>
              <a:rPr lang="en-US" sz="1800" dirty="0" smtClean="0">
                <a:hlinkClick r:id="rId9"/>
              </a:rPr>
              <a:t>softuni.bg</a:t>
            </a:r>
            <a:endParaRPr lang="en-US" sz="1800" dirty="0"/>
          </a:p>
        </p:txBody>
      </p:sp>
      <p:pic>
        <p:nvPicPr>
          <p:cNvPr id="12" name="Picture 11" descr="http://softuni.bg" title="SoftUni Code Wizard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79811" y="3810000"/>
            <a:ext cx="2278271" cy="250025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 rot="576164">
            <a:off x="5126697" y="3483249"/>
            <a:ext cx="1619485" cy="72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Advanced</a:t>
            </a:r>
          </a:p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JavaScript</a:t>
            </a:r>
            <a:endParaRPr lang="en-US" b="1" spc="50" dirty="0">
              <a:ln w="9525" cmpd="sng">
                <a:solidFill>
                  <a:srgbClr val="FFA72A"/>
                </a:solidFill>
                <a:prstDash val="solid"/>
              </a:ln>
              <a:solidFill>
                <a:srgbClr val="FFF0D9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52224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A more powerful way </a:t>
            </a:r>
            <a:r>
              <a:rPr lang="en-US" dirty="0"/>
              <a:t>for attaching event </a:t>
            </a:r>
            <a:r>
              <a:rPr lang="en-US" dirty="0" smtClean="0"/>
              <a:t>handlers: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isCaptureEvent</a:t>
            </a:r>
            <a:r>
              <a:rPr lang="en-US" noProof="1" smtClean="0"/>
              <a:t>: </a:t>
            </a:r>
            <a:r>
              <a:rPr lang="en-US" dirty="0" smtClean="0"/>
              <a:t>catch the "capture" or "bubbling" phase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Can attach multiple events in a chain</a:t>
            </a:r>
            <a:endParaRPr lang="en-US" dirty="0"/>
          </a:p>
        </p:txBody>
      </p:sp>
      <p:sp>
        <p:nvSpPr>
          <p:cNvPr id="522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</a:t>
            </a:r>
            <a:r>
              <a:rPr lang="en-US" noProof="1" smtClean="0"/>
              <a:t>addEventListener(…)</a:t>
            </a:r>
            <a:endParaRPr lang="en-US" noProof="1"/>
          </a:p>
        </p:txBody>
      </p:sp>
      <p:sp>
        <p:nvSpPr>
          <p:cNvPr id="8" name="Text Placeholder 3"/>
          <p:cNvSpPr txBox="1">
            <a:spLocks/>
          </p:cNvSpPr>
          <p:nvPr/>
        </p:nvSpPr>
        <p:spPr>
          <a:xfrm>
            <a:off x="760414" y="1988403"/>
            <a:ext cx="10591798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1" fontAlgn="base" hangingPunct="1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noProof="1" smtClean="0">
                <a:solidFill>
                  <a:schemeClr val="tx1"/>
                </a:solidFill>
              </a:rPr>
              <a:t>domElement.</a:t>
            </a:r>
            <a:r>
              <a:rPr lang="en-US" sz="2400" noProof="1" smtClean="0">
                <a:solidFill>
                  <a:schemeClr val="tx2">
                    <a:lumMod val="75000"/>
                  </a:schemeClr>
                </a:solidFill>
              </a:rPr>
              <a:t>addEventListener</a:t>
            </a:r>
            <a:r>
              <a:rPr lang="en-US" sz="2400" noProof="1" smtClean="0">
                <a:solidFill>
                  <a:schemeClr val="tx1"/>
                </a:solidFill>
              </a:rPr>
              <a:t>(</a:t>
            </a:r>
          </a:p>
          <a:p>
            <a:r>
              <a:rPr lang="en-US" sz="2400" noProof="1" smtClean="0">
                <a:solidFill>
                  <a:schemeClr val="tx1"/>
                </a:solidFill>
              </a:rPr>
              <a:t>  eventType, eventHandler, isCaptureEvent)</a:t>
            </a:r>
            <a:endParaRPr lang="en-US" sz="2400" noProof="1">
              <a:solidFill>
                <a:schemeClr val="tx1"/>
              </a:solidFill>
            </a:endParaRPr>
          </a:p>
        </p:txBody>
      </p:sp>
      <p:sp>
        <p:nvSpPr>
          <p:cNvPr id="11" name="Text Placeholder 3"/>
          <p:cNvSpPr txBox="1">
            <a:spLocks/>
          </p:cNvSpPr>
          <p:nvPr/>
        </p:nvSpPr>
        <p:spPr>
          <a:xfrm>
            <a:off x="760414" y="4563323"/>
            <a:ext cx="10591798" cy="168507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1" fontAlgn="base" hangingPunct="1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noProof="1" smtClean="0">
                <a:solidFill>
                  <a:schemeClr val="tx1"/>
                </a:solidFill>
              </a:rPr>
              <a:t>var button = document.getElementById("buttonOK");</a:t>
            </a:r>
          </a:p>
          <a:p>
            <a:pPr>
              <a:spcBef>
                <a:spcPts val="900"/>
              </a:spcBef>
            </a:pPr>
            <a:r>
              <a:rPr lang="en-US" sz="2400" noProof="1" smtClean="0">
                <a:solidFill>
                  <a:schemeClr val="tx1"/>
                </a:solidFill>
              </a:rPr>
              <a:t>button.</a:t>
            </a:r>
            <a:r>
              <a:rPr lang="en-US" sz="2400" noProof="1" smtClean="0">
                <a:solidFill>
                  <a:schemeClr val="tx2">
                    <a:lumMod val="75000"/>
                  </a:schemeClr>
                </a:solidFill>
              </a:rPr>
              <a:t>addEventListener</a:t>
            </a:r>
            <a:r>
              <a:rPr lang="en-US" sz="2400" noProof="1" smtClean="0">
                <a:solidFill>
                  <a:schemeClr val="tx1"/>
                </a:solidFill>
              </a:rPr>
              <a:t>("click", function() {</a:t>
            </a:r>
          </a:p>
          <a:p>
            <a:r>
              <a:rPr lang="en-US" sz="2400" noProof="1" smtClean="0">
                <a:solidFill>
                  <a:schemeClr val="tx1"/>
                </a:solidFill>
              </a:rPr>
              <a:t>  console.log("You clicked me");  </a:t>
            </a:r>
          </a:p>
          <a:p>
            <a:r>
              <a:rPr lang="en-US" sz="2400" noProof="1" smtClean="0">
                <a:solidFill>
                  <a:schemeClr val="tx1"/>
                </a:solidFill>
              </a:rPr>
              <a:t>}, false);</a:t>
            </a:r>
            <a:endParaRPr lang="en-US" sz="2400" noProof="1"/>
          </a:p>
        </p:txBody>
      </p:sp>
    </p:spTree>
    <p:extLst>
      <p:ext uri="{BB962C8B-B14F-4D97-AF65-F5344CB8AC3E}">
        <p14:creationId xmlns:p14="http://schemas.microsoft.com/office/powerpoint/2010/main" val="3548409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73188" y="3048000"/>
            <a:ext cx="9884518" cy="820600"/>
          </a:xfrm>
        </p:spPr>
        <p:txBody>
          <a:bodyPr/>
          <a:lstStyle/>
          <a:p>
            <a:r>
              <a:rPr lang="en-US" dirty="0" smtClean="0"/>
              <a:t>Event Handlers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1446211" y="3868600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2608" y="890662"/>
            <a:ext cx="5336716" cy="177633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7336" y="4648200"/>
            <a:ext cx="5753100" cy="161301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129466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98612" y="5199200"/>
            <a:ext cx="8153400" cy="820600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smtClean="0"/>
              <a:t>"event" </a:t>
            </a:r>
            <a:r>
              <a:rPr lang="en-US" dirty="0"/>
              <a:t>Object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612" y="1918252"/>
            <a:ext cx="4113581" cy="23145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13612" y="1916254"/>
            <a:ext cx="2438400" cy="23165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Title 12"/>
          <p:cNvSpPr txBox="1">
            <a:spLocks/>
          </p:cNvSpPr>
          <p:nvPr/>
        </p:nvSpPr>
        <p:spPr>
          <a:xfrm rot="16200000">
            <a:off x="4792894" y="2696195"/>
            <a:ext cx="3414713" cy="820600"/>
          </a:xfrm>
          <a:prstGeom prst="rect">
            <a:avLst/>
          </a:prstGeom>
        </p:spPr>
        <p:txBody>
          <a:bodyPr vert="horz" wrap="square" lIns="36000" tIns="36000" rIns="36000" bIns="36000" rtlCol="0" anchor="b" anchorCtr="0">
            <a:spAutoFit/>
          </a:bodyPr>
          <a:lstStyle>
            <a:lvl1pPr algn="ctr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 cap="none" baseline="0">
                <a:solidFill>
                  <a:srgbClr val="F3BE6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tx1"/>
                </a:solidFill>
              </a:rPr>
              <a:t>Just take it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5967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49357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The "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event</a:t>
            </a:r>
            <a:r>
              <a:rPr lang="en-US" dirty="0" smtClean="0"/>
              <a:t>" object holds information about the event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Passed </a:t>
            </a:r>
            <a:r>
              <a:rPr lang="en-US" dirty="0"/>
              <a:t>as </a:t>
            </a:r>
            <a:r>
              <a:rPr lang="en-US" dirty="0" smtClean="0"/>
              <a:t>parameter to the event handling function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dirty="0"/>
              <a:t>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object contains information about: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type</a:t>
            </a:r>
            <a:r>
              <a:rPr lang="en-US" dirty="0"/>
              <a:t> of the </a:t>
            </a:r>
            <a:r>
              <a:rPr lang="en-US" dirty="0" smtClean="0"/>
              <a:t>event (e.g. '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click</a:t>
            </a:r>
            <a:r>
              <a:rPr lang="en-US" dirty="0" smtClean="0"/>
              <a:t>', '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resize</a:t>
            </a:r>
            <a:r>
              <a:rPr lang="en-US" dirty="0" smtClean="0"/>
              <a:t>', …)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target</a:t>
            </a:r>
            <a:r>
              <a:rPr lang="en-US" dirty="0"/>
              <a:t> of the </a:t>
            </a:r>
            <a:r>
              <a:rPr lang="en-US" dirty="0" smtClean="0"/>
              <a:t>event (e.g. the button clicked)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The key pressed for </a:t>
            </a:r>
            <a:r>
              <a:rPr lang="en-US" dirty="0" smtClean="0"/>
              <a:t>keyboard events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mouse button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/ cursor position for</a:t>
            </a:r>
            <a:r>
              <a:rPr lang="en-US" dirty="0" smtClean="0"/>
              <a:t> </a:t>
            </a:r>
            <a:r>
              <a:rPr lang="en-US" dirty="0"/>
              <a:t>mouse </a:t>
            </a:r>
            <a:r>
              <a:rPr lang="en-US" dirty="0" smtClean="0"/>
              <a:t>events</a:t>
            </a:r>
            <a:endParaRPr lang="en-US" dirty="0"/>
          </a:p>
        </p:txBody>
      </p:sp>
      <p:sp>
        <p:nvSpPr>
          <p:cNvPr id="493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"event" </a:t>
            </a:r>
            <a:r>
              <a:rPr lang="en-US" dirty="0"/>
              <a:t>Object</a:t>
            </a:r>
          </a:p>
        </p:txBody>
      </p:sp>
      <p:sp>
        <p:nvSpPr>
          <p:cNvPr id="5" name="Text Placeholder 3"/>
          <p:cNvSpPr txBox="1">
            <a:spLocks/>
          </p:cNvSpPr>
          <p:nvPr/>
        </p:nvSpPr>
        <p:spPr>
          <a:xfrm>
            <a:off x="867208" y="2590995"/>
            <a:ext cx="10485004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8000" tIns="72000" rIns="108000" bIns="72000" rtlCol="0">
            <a:sp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sz="2400" b="1" noProof="1" smtClean="0">
                <a:latin typeface="Consolas" pitchFamily="49" charset="0"/>
                <a:cs typeface="Consolas" pitchFamily="49" charset="0"/>
              </a:rPr>
              <a:t>btn.onclick = function(event) { alert(event); }</a:t>
            </a:r>
            <a:endParaRPr lang="en-US" sz="2400" b="1" noProof="1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405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Event Object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The </a:t>
            </a:r>
            <a:r>
              <a:rPr lang="en-US" dirty="0" smtClean="0"/>
              <a:t>"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event</a:t>
            </a:r>
            <a:r>
              <a:rPr lang="en-US" dirty="0" smtClean="0"/>
              <a:t>" </a:t>
            </a:r>
            <a:r>
              <a:rPr lang="en-US" dirty="0"/>
              <a:t>object is </a:t>
            </a:r>
            <a:r>
              <a:rPr lang="en-US" dirty="0" smtClean="0"/>
              <a:t>the </a:t>
            </a:r>
            <a:r>
              <a:rPr lang="en-US" dirty="0"/>
              <a:t>only argument of the </a:t>
            </a:r>
            <a:r>
              <a:rPr lang="en-US" dirty="0" smtClean="0"/>
              <a:t>event handler</a:t>
            </a:r>
            <a:endParaRPr lang="en-US" dirty="0"/>
          </a:p>
          <a:p>
            <a:pPr>
              <a:lnSpc>
                <a:spcPct val="110000"/>
              </a:lnSpc>
            </a:pPr>
            <a:endParaRPr lang="en-US" dirty="0" smtClean="0"/>
          </a:p>
          <a:p>
            <a:pPr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</a:pPr>
            <a:endParaRPr lang="en-US" dirty="0" smtClean="0"/>
          </a:p>
          <a:p>
            <a:pPr>
              <a:lnSpc>
                <a:spcPct val="110000"/>
              </a:lnSpc>
              <a:spcBef>
                <a:spcPts val="1800"/>
              </a:spcBef>
            </a:pPr>
            <a:r>
              <a:rPr lang="en-US" dirty="0" smtClean="0"/>
              <a:t>Old IE versions pass the event in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window.event</a:t>
            </a:r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760412" y="1834118"/>
            <a:ext cx="10699204" cy="219636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8000" tIns="36000" rIns="108000" bIns="36000" rtlCol="0">
            <a:sp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US" sz="2300" b="1" noProof="1" smtClean="0">
                <a:latin typeface="Consolas" pitchFamily="49" charset="0"/>
                <a:cs typeface="Consolas" pitchFamily="49" charset="0"/>
              </a:rPr>
              <a:t>function onButtonClick(event)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US" sz="2300" b="1" noProof="1" smtClean="0">
                <a:latin typeface="Consolas" pitchFamily="49" charset="0"/>
                <a:cs typeface="Consolas" pitchFamily="49" charset="0"/>
              </a:rPr>
              <a:t>  console.log(event.target);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US" sz="2300" b="1" noProof="1" smtClean="0">
                <a:latin typeface="Consolas" pitchFamily="49" charset="0"/>
                <a:cs typeface="Consolas" pitchFamily="49" charset="0"/>
              </a:rPr>
              <a:t>  console.log(event.type);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US" sz="2300" b="1" noProof="1" smtClean="0">
                <a:latin typeface="Consolas" pitchFamily="49" charset="0"/>
                <a:cs typeface="Consolas" pitchFamily="49" charset="0"/>
              </a:rPr>
              <a:t>  console.log("(" + event.clientX + ", " + event.clientY + ")"); }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US" sz="2300" b="1" noProof="1" smtClean="0">
                <a:latin typeface="Consolas" pitchFamily="49" charset="0"/>
                <a:cs typeface="Consolas" pitchFamily="49" charset="0"/>
              </a:rPr>
              <a:t>button.addEventListener("click", onButtonClick, false);</a:t>
            </a:r>
            <a:endParaRPr lang="en-US" sz="2300" b="1" noProof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760412" y="4884574"/>
            <a:ext cx="10699204" cy="150810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319088" indent="-319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defRPr sz="32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Font typeface="Wingdings 2" pitchFamily="18" charset="2"/>
              <a:buNone/>
            </a:pPr>
            <a:r>
              <a:rPr lang="en-US" sz="2300" noProof="1" smtClean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function onButtonClick(event) {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Wingdings 2" pitchFamily="18" charset="2"/>
              <a:buNone/>
            </a:pPr>
            <a:r>
              <a:rPr lang="en-US" sz="2300" noProof="1" smtClean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  if (!event) event = window.event;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Wingdings 2" pitchFamily="18" charset="2"/>
              <a:buNone/>
            </a:pPr>
            <a:r>
              <a:rPr lang="en-US" sz="2300" noProof="1" smtClean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  // Your event handling code …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Wingdings 2" pitchFamily="18" charset="2"/>
              <a:buNone/>
            </a:pPr>
            <a:r>
              <a:rPr lang="en-US" sz="2300" noProof="1" smtClean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77868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876800"/>
            <a:ext cx="8938472" cy="820600"/>
          </a:xfrm>
        </p:spPr>
        <p:txBody>
          <a:bodyPr/>
          <a:lstStyle/>
          <a:p>
            <a:r>
              <a:rPr lang="en-US" dirty="0" smtClean="0"/>
              <a:t>The "event" </a:t>
            </a:r>
            <a:r>
              <a:rPr lang="en-US" dirty="0"/>
              <a:t>Object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Live Demo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0506" y="1143000"/>
            <a:ext cx="5269884" cy="35132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9271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46212" y="5544987"/>
            <a:ext cx="8938472" cy="820600"/>
          </a:xfrm>
        </p:spPr>
        <p:txBody>
          <a:bodyPr/>
          <a:lstStyle/>
          <a:p>
            <a:r>
              <a:rPr lang="en-US" dirty="0"/>
              <a:t>Capturing and Bubbling Events</a:t>
            </a:r>
            <a:endParaRPr lang="bg-BG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8762" y="838200"/>
            <a:ext cx="2381250" cy="415578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762" y="838200"/>
            <a:ext cx="2762250" cy="4155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944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499715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151121"/>
            <a:ext cx="7732799" cy="5570355"/>
          </a:xfrm>
        </p:spPr>
        <p:txBody>
          <a:bodyPr>
            <a:noAutofit/>
          </a:bodyPr>
          <a:lstStyle/>
          <a:p>
            <a:r>
              <a:rPr lang="en-US" sz="3200" dirty="0"/>
              <a:t>When the user clicks on an HTML </a:t>
            </a:r>
            <a:r>
              <a:rPr lang="en-US" sz="3200" dirty="0" smtClean="0"/>
              <a:t>element</a:t>
            </a:r>
          </a:p>
          <a:p>
            <a:pPr lvl="1"/>
            <a:r>
              <a:rPr lang="en-US" sz="3000" dirty="0" smtClean="0"/>
              <a:t>E.g. on a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button</a:t>
            </a:r>
            <a:r>
              <a:rPr lang="en-US" sz="3000" dirty="0"/>
              <a:t> in the page</a:t>
            </a:r>
            <a:endParaRPr lang="en-US" sz="3000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3000" dirty="0" smtClean="0"/>
              <a:t>The </a:t>
            </a:r>
            <a:r>
              <a:rPr lang="en-US" sz="3000" dirty="0"/>
              <a:t>event is also </a:t>
            </a:r>
            <a:r>
              <a:rPr lang="en-US" sz="3000" dirty="0" smtClean="0"/>
              <a:t>fired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on all of its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parents</a:t>
            </a:r>
          </a:p>
          <a:p>
            <a:r>
              <a:rPr lang="en-US" sz="3200" dirty="0" smtClean="0"/>
              <a:t>The </a:t>
            </a:r>
            <a:r>
              <a:rPr lang="en-US" sz="3200" dirty="0"/>
              <a:t>button is still the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target</a:t>
            </a:r>
          </a:p>
          <a:p>
            <a:pPr lvl="1"/>
            <a:r>
              <a:rPr lang="en-US" sz="3000" dirty="0" smtClean="0"/>
              <a:t>But </a:t>
            </a:r>
            <a:r>
              <a:rPr lang="en-US" sz="3000" dirty="0"/>
              <a:t>the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click</a:t>
            </a:r>
            <a:r>
              <a:rPr lang="en-US" sz="3000" dirty="0"/>
              <a:t> event is fired on all of its parents</a:t>
            </a:r>
          </a:p>
          <a:p>
            <a:pPr lvl="1"/>
            <a:r>
              <a:rPr lang="en-US" sz="3000" dirty="0" smtClean="0"/>
              <a:t>The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click</a:t>
            </a:r>
            <a:r>
              <a:rPr lang="en-US" sz="3000" dirty="0" smtClean="0"/>
              <a:t> event </a:t>
            </a:r>
            <a:r>
              <a:rPr lang="en-US" sz="3000" dirty="0"/>
              <a:t>is fired on all elements in the </a:t>
            </a:r>
            <a:r>
              <a:rPr lang="en-US" sz="3000" dirty="0" smtClean="0"/>
              <a:t>chain</a:t>
            </a:r>
            <a:endParaRPr lang="en-US" sz="3000" dirty="0"/>
          </a:p>
        </p:txBody>
      </p:sp>
      <p:sp>
        <p:nvSpPr>
          <p:cNvPr id="499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Browser Events </a:t>
            </a:r>
            <a:r>
              <a:rPr lang="en-US" dirty="0"/>
              <a:t>Chain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6497" y="2362200"/>
            <a:ext cx="3359829" cy="25623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4742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90413" y="1179443"/>
            <a:ext cx="11804822" cy="5542033"/>
          </a:xfrm>
        </p:spPr>
        <p:txBody>
          <a:bodyPr>
            <a:normAutofit lnSpcReduction="10000"/>
          </a:bodyPr>
          <a:lstStyle/>
          <a:p>
            <a:endParaRPr lang="en-US" sz="3200" dirty="0" smtClean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32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Capturing</a:t>
            </a:r>
            <a:r>
              <a:rPr lang="en-US" sz="3200" dirty="0" smtClean="0"/>
              <a:t> </a:t>
            </a:r>
            <a:r>
              <a:rPr lang="en-US" sz="3200" dirty="0"/>
              <a:t>handlers go down the chain</a:t>
            </a:r>
          </a:p>
          <a:p>
            <a:pPr lvl="1"/>
            <a:r>
              <a:rPr lang="en-US" sz="3000" dirty="0"/>
              <a:t>The first executed handler is on the </a:t>
            </a:r>
            <a:r>
              <a:rPr lang="en-US" sz="3000" dirty="0" smtClean="0"/>
              <a:t>parent</a:t>
            </a:r>
            <a:endParaRPr lang="en-US" sz="3000" dirty="0"/>
          </a:p>
          <a:p>
            <a:pPr lvl="1"/>
            <a:r>
              <a:rPr lang="en-US" sz="3000" dirty="0"/>
              <a:t>The last executed handler is on the </a:t>
            </a:r>
            <a:r>
              <a:rPr lang="en-US" sz="3000" dirty="0" smtClean="0"/>
              <a:t>target</a:t>
            </a:r>
            <a:endParaRPr lang="en-US" sz="3000" dirty="0"/>
          </a:p>
          <a:p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Bubbling</a:t>
            </a:r>
            <a:r>
              <a:rPr lang="en-US" sz="3200" dirty="0" smtClean="0"/>
              <a:t> </a:t>
            </a:r>
            <a:r>
              <a:rPr lang="en-US" sz="3200" dirty="0"/>
              <a:t>handlers bubble up to the parent</a:t>
            </a:r>
          </a:p>
          <a:p>
            <a:pPr lvl="1"/>
            <a:r>
              <a:rPr lang="en-US" sz="3000" dirty="0"/>
              <a:t>The first executed handler is on the target</a:t>
            </a:r>
          </a:p>
          <a:p>
            <a:pPr lvl="1"/>
            <a:r>
              <a:rPr lang="en-US" sz="3000" dirty="0"/>
              <a:t>Then its parent's, and its parent's, </a:t>
            </a:r>
            <a:r>
              <a:rPr lang="en-US" sz="3000" dirty="0" smtClean="0"/>
              <a:t>etc.</a:t>
            </a:r>
          </a:p>
          <a:p>
            <a:r>
              <a:rPr lang="en-US" dirty="0" smtClean="0">
                <a:hlinkClick r:id="rId3"/>
              </a:rPr>
              <a:t>Capturing and Bubbling Explained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Chains: Types</a:t>
            </a:r>
            <a:endParaRPr lang="bg-BG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5888" y="1565318"/>
            <a:ext cx="4449346" cy="4454482"/>
          </a:xfrm>
          <a:prstGeom prst="rect">
            <a:avLst/>
          </a:prstGeom>
        </p:spPr>
      </p:pic>
      <p:sp>
        <p:nvSpPr>
          <p:cNvPr id="5" name="Text Placeholder 3"/>
          <p:cNvSpPr txBox="1">
            <a:spLocks/>
          </p:cNvSpPr>
          <p:nvPr/>
        </p:nvSpPr>
        <p:spPr>
          <a:xfrm>
            <a:off x="680539" y="1295400"/>
            <a:ext cx="6785473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1" fontAlgn="base" hangingPunct="1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noProof="1" smtClean="0">
                <a:solidFill>
                  <a:schemeClr val="tx1"/>
                </a:solidFill>
              </a:rPr>
              <a:t>domElement</a:t>
            </a:r>
            <a:r>
              <a:rPr lang="en-US" sz="2400" noProof="1">
                <a:solidFill>
                  <a:schemeClr val="tx1"/>
                </a:solidFill>
              </a:rPr>
              <a:t>.addEventListener(</a:t>
            </a:r>
            <a:r>
              <a:rPr lang="en-US" sz="2400" noProof="1" smtClean="0">
                <a:solidFill>
                  <a:schemeClr val="tx1"/>
                </a:solidFill>
              </a:rPr>
              <a:t>eventType,</a:t>
            </a:r>
          </a:p>
          <a:p>
            <a:r>
              <a:rPr lang="en-US" sz="2400" noProof="1" smtClean="0">
                <a:solidFill>
                  <a:schemeClr val="tx1"/>
                </a:solidFill>
              </a:rPr>
              <a:t>  eventHandler, </a:t>
            </a:r>
            <a:r>
              <a:rPr lang="en-US" sz="2400" noProof="1" smtClean="0">
                <a:solidFill>
                  <a:schemeClr val="tx2">
                    <a:lumMod val="75000"/>
                  </a:schemeClr>
                </a:solidFill>
              </a:rPr>
              <a:t>isCaptureEvent</a:t>
            </a:r>
            <a:r>
              <a:rPr lang="en-US" sz="2400" noProof="1" smtClean="0">
                <a:solidFill>
                  <a:schemeClr val="tx1"/>
                </a:solidFill>
              </a:rPr>
              <a:t>)</a:t>
            </a:r>
            <a:endParaRPr lang="en-US" sz="2400" noProof="1">
              <a:solidFill>
                <a:schemeClr val="tx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405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758176"/>
            <a:ext cx="8938472" cy="820600"/>
          </a:xfrm>
        </p:spPr>
        <p:txBody>
          <a:bodyPr/>
          <a:lstStyle/>
          <a:p>
            <a:r>
              <a:rPr lang="en-US" dirty="0"/>
              <a:t>Event Chain</a:t>
            </a:r>
            <a:endParaRPr lang="bg-B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6212" y="5636344"/>
            <a:ext cx="8938472" cy="688256"/>
          </a:xfrm>
        </p:spPr>
        <p:txBody>
          <a:bodyPr/>
          <a:lstStyle/>
          <a:p>
            <a:r>
              <a:rPr lang="en-US" dirty="0"/>
              <a:t>Live Demo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484" y="1126643"/>
            <a:ext cx="6453928" cy="33378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03387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42393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1175" indent="-511175">
              <a:lnSpc>
                <a:spcPct val="110000"/>
              </a:lnSpc>
              <a:buFontTx/>
              <a:buAutoNum type="arabicPeriod"/>
            </a:pPr>
            <a:r>
              <a:rPr lang="en-US" dirty="0" smtClean="0"/>
              <a:t>JavaScript Event Model</a:t>
            </a:r>
          </a:p>
          <a:p>
            <a:pPr marL="511175" indent="-511175">
              <a:lnSpc>
                <a:spcPct val="110000"/>
              </a:lnSpc>
              <a:buFontTx/>
              <a:buAutoNum type="arabicPeriod"/>
            </a:pPr>
            <a:r>
              <a:rPr lang="en-US" dirty="0" smtClean="0"/>
              <a:t>Event Handler Registration</a:t>
            </a:r>
          </a:p>
          <a:p>
            <a:pPr marL="511175" indent="-511175">
              <a:lnSpc>
                <a:spcPct val="110000"/>
              </a:lnSpc>
              <a:buFontTx/>
              <a:buAutoNum type="arabicPeriod"/>
            </a:pPr>
            <a:r>
              <a:rPr lang="en-US" dirty="0" smtClean="0"/>
              <a:t>The “event” object</a:t>
            </a:r>
          </a:p>
          <a:p>
            <a:pPr marL="511175" indent="-511175">
              <a:lnSpc>
                <a:spcPct val="110000"/>
              </a:lnSpc>
              <a:buFontTx/>
              <a:buAutoNum type="arabicPeriod"/>
            </a:pPr>
            <a:r>
              <a:rPr lang="en-US" dirty="0" smtClean="0"/>
              <a:t>Capturing and bubbling events</a:t>
            </a:r>
          </a:p>
          <a:p>
            <a:pPr marL="815921" lvl="1" indent="-511175">
              <a:lnSpc>
                <a:spcPct val="110000"/>
              </a:lnSpc>
            </a:pPr>
            <a:r>
              <a:rPr lang="en-US" dirty="0" smtClean="0"/>
              <a:t>Event chaining</a:t>
            </a:r>
          </a:p>
        </p:txBody>
      </p:sp>
      <p:sp>
        <p:nvSpPr>
          <p:cNvPr id="423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 </a:t>
            </a:r>
            <a:endParaRPr lang="bg-BG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79409">
            <a:off x="6385966" y="2760865"/>
            <a:ext cx="1837148" cy="18371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3084" y="1752600"/>
            <a:ext cx="3547139" cy="4573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8359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953000"/>
            <a:ext cx="8938472" cy="820600"/>
          </a:xfrm>
        </p:spPr>
        <p:txBody>
          <a:bodyPr/>
          <a:lstStyle/>
          <a:p>
            <a:r>
              <a:rPr lang="en-US" dirty="0" smtClean="0"/>
              <a:t>Custom events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6212" y="5754968"/>
            <a:ext cx="8938472" cy="630869"/>
          </a:xfrm>
        </p:spPr>
        <p:txBody>
          <a:bodyPr/>
          <a:lstStyle/>
          <a:p>
            <a:r>
              <a:rPr lang="en-US" sz="3600" dirty="0" smtClean="0"/>
              <a:t>Creating and dispatching custom events</a:t>
            </a:r>
            <a:endParaRPr lang="en-US" sz="3600" dirty="0"/>
          </a:p>
        </p:txBody>
      </p:sp>
      <p:pic>
        <p:nvPicPr>
          <p:cNvPr id="1026" name="Picture 2" descr="C:\Users\Bi0GaMe\Documents\imported-ca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6912" y="1066800"/>
            <a:ext cx="5715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9332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07603" y="1169584"/>
            <a:ext cx="11804822" cy="5570355"/>
          </a:xfrm>
        </p:spPr>
        <p:txBody>
          <a:bodyPr/>
          <a:lstStyle/>
          <a:p>
            <a:r>
              <a:rPr lang="en-US" dirty="0" smtClean="0"/>
              <a:t>Using the JavaScript API we can create our own events</a:t>
            </a:r>
            <a:endParaRPr lang="en-US" dirty="0"/>
          </a:p>
          <a:p>
            <a:r>
              <a:rPr lang="en-US" dirty="0" smtClean="0"/>
              <a:t>The </a:t>
            </a:r>
            <a:r>
              <a:rPr lang="en-US" dirty="0" err="1" smtClean="0">
                <a:solidFill>
                  <a:schemeClr val="tx2">
                    <a:lumMod val="75000"/>
                  </a:schemeClr>
                </a:solidFill>
              </a:rPr>
              <a:t>CustomEvent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class allows you to create your own events.</a:t>
            </a:r>
          </a:p>
          <a:p>
            <a:r>
              <a:rPr lang="en-US" dirty="0" smtClean="0"/>
              <a:t>To create a custom event you need to call the constructor as follows: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custom events</a:t>
            </a:r>
            <a:endParaRPr lang="en-US" dirty="0"/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760412" y="3954762"/>
            <a:ext cx="10699204" cy="42664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8000" tIns="36000" rIns="108000" bIns="36000" rtlCol="0">
            <a:sp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US" sz="2300" b="1" noProof="1" smtClean="0">
                <a:latin typeface="Consolas" pitchFamily="49" charset="0"/>
                <a:cs typeface="Consolas" pitchFamily="49" charset="0"/>
              </a:rPr>
              <a:t>new </a:t>
            </a:r>
            <a:r>
              <a:rPr lang="en-US" sz="23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CustomEvent</a:t>
            </a:r>
            <a:r>
              <a:rPr lang="en-US" sz="2300" b="1" noProof="1" smtClean="0">
                <a:latin typeface="Consolas" pitchFamily="49" charset="0"/>
                <a:cs typeface="Consolas" pitchFamily="49" charset="0"/>
              </a:rPr>
              <a:t>(name, [customEventInit]);</a:t>
            </a:r>
          </a:p>
        </p:txBody>
      </p:sp>
      <p:sp>
        <p:nvSpPr>
          <p:cNvPr id="7" name="AutoShape 7"/>
          <p:cNvSpPr>
            <a:spLocks noChangeArrowheads="1"/>
          </p:cNvSpPr>
          <p:nvPr/>
        </p:nvSpPr>
        <p:spPr bwMode="auto">
          <a:xfrm>
            <a:off x="5561012" y="5015504"/>
            <a:ext cx="3688804" cy="941789"/>
          </a:xfrm>
          <a:prstGeom prst="wedgeRoundRectCallout">
            <a:avLst>
              <a:gd name="adj1" fmla="val -39542"/>
              <a:gd name="adj2" fmla="val -114293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Optional: initialization parameters</a:t>
            </a:r>
            <a:endParaRPr lang="en-US" sz="2800" b="1" noProof="1">
              <a:solidFill>
                <a:schemeClr val="accent5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1065212" y="5015505"/>
            <a:ext cx="2895600" cy="941789"/>
          </a:xfrm>
          <a:prstGeom prst="wedgeRoundRectCallout">
            <a:avLst>
              <a:gd name="adj1" fmla="val 40631"/>
              <a:gd name="adj2" fmla="val -11968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name of the event</a:t>
            </a:r>
            <a:endParaRPr lang="en-US" sz="2800" b="1" noProof="1">
              <a:solidFill>
                <a:schemeClr val="accent5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0963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After we create the event we need to add a listener that listens for that event.</a:t>
            </a:r>
          </a:p>
          <a:p>
            <a:r>
              <a:rPr lang="en-US" dirty="0" smtClean="0"/>
              <a:t>Finally we dispatch/trigger the event when needed.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custom </a:t>
            </a:r>
            <a:r>
              <a:rPr lang="en-US" dirty="0" smtClean="0"/>
              <a:t>events(2)</a:t>
            </a:r>
            <a:endParaRPr lang="en-US" dirty="0"/>
          </a:p>
        </p:txBody>
      </p:sp>
      <p:sp>
        <p:nvSpPr>
          <p:cNvPr id="5" name="Text Placeholder 3"/>
          <p:cNvSpPr txBox="1">
            <a:spLocks/>
          </p:cNvSpPr>
          <p:nvPr/>
        </p:nvSpPr>
        <p:spPr>
          <a:xfrm>
            <a:off x="608012" y="3540725"/>
            <a:ext cx="10699204" cy="14884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8000" tIns="36000" rIns="108000" bIns="36000" rtlCol="0">
            <a:sp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US" sz="2300" b="1" noProof="1" smtClean="0">
                <a:latin typeface="Consolas" pitchFamily="49" charset="0"/>
                <a:cs typeface="Consolas" pitchFamily="49" charset="0"/>
              </a:rPr>
              <a:t>var </a:t>
            </a:r>
            <a:r>
              <a:rPr lang="en-US" sz="23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customEv</a:t>
            </a:r>
            <a:r>
              <a:rPr lang="en-US" sz="2300" b="1" noProof="1" smtClean="0">
                <a:latin typeface="Consolas" pitchFamily="49" charset="0"/>
                <a:cs typeface="Consolas" pitchFamily="49" charset="0"/>
              </a:rPr>
              <a:t> = new CustomEvent('yell');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endParaRPr lang="en-US" sz="2300" b="1" noProof="1">
              <a:latin typeface="Consolas" pitchFamily="49" charset="0"/>
              <a:cs typeface="Consolas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US" sz="2300" b="1" noProof="1" smtClean="0">
                <a:latin typeface="Consolas" pitchFamily="49" charset="0"/>
                <a:cs typeface="Consolas" pitchFamily="49" charset="0"/>
              </a:rPr>
              <a:t>elem.addEventListener('yell', function(e) { … });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US" sz="2300" b="1" noProof="1" smtClean="0">
                <a:latin typeface="Consolas" pitchFamily="49" charset="0"/>
                <a:cs typeface="Consolas" pitchFamily="49" charset="0"/>
              </a:rPr>
              <a:t>elem.dispatchEvent(</a:t>
            </a:r>
            <a:r>
              <a:rPr lang="en-US" sz="23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customEv</a:t>
            </a:r>
            <a:r>
              <a:rPr lang="en-US" sz="2300" b="1" noProof="1" smtClean="0">
                <a:latin typeface="Consolas" pitchFamily="49" charset="0"/>
                <a:cs typeface="Consolas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275147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612" y="4953000"/>
            <a:ext cx="8938472" cy="820600"/>
          </a:xfrm>
        </p:spPr>
        <p:txBody>
          <a:bodyPr/>
          <a:lstStyle/>
          <a:p>
            <a:r>
              <a:rPr lang="en-US" dirty="0" smtClean="0"/>
              <a:t>Custom events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8612" y="5754968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2050" name="Picture 2" descr="C:\Users\Bi0GaMe\Documents\extra-1280x102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9812" y="990600"/>
            <a:ext cx="4876800" cy="3901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8760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511175" indent="-511175">
              <a:lnSpc>
                <a:spcPct val="110000"/>
              </a:lnSpc>
              <a:buFontTx/>
              <a:buAutoNum type="arabicPeriod"/>
            </a:pPr>
            <a:r>
              <a:rPr lang="en-US" dirty="0"/>
              <a:t>JavaScript Event Model</a:t>
            </a:r>
          </a:p>
          <a:p>
            <a:pPr marL="511175" indent="-511175">
              <a:lnSpc>
                <a:spcPct val="110000"/>
              </a:lnSpc>
              <a:buFontTx/>
              <a:buAutoNum type="arabicPeriod"/>
            </a:pPr>
            <a:r>
              <a:rPr lang="en-US" dirty="0"/>
              <a:t>Event Handler Registration</a:t>
            </a:r>
          </a:p>
          <a:p>
            <a:pPr marL="511175" indent="-511175">
              <a:lnSpc>
                <a:spcPct val="110000"/>
              </a:lnSpc>
              <a:buFontTx/>
              <a:buAutoNum type="arabicPeriod"/>
            </a:pPr>
            <a:r>
              <a:rPr lang="en-US" dirty="0"/>
              <a:t>The “event” object</a:t>
            </a:r>
          </a:p>
          <a:p>
            <a:pPr marL="511175" indent="-511175">
              <a:lnSpc>
                <a:spcPct val="110000"/>
              </a:lnSpc>
              <a:buFontTx/>
              <a:buAutoNum type="arabicPeriod"/>
            </a:pPr>
            <a:r>
              <a:rPr lang="en-US" dirty="0"/>
              <a:t>Capturing and </a:t>
            </a:r>
            <a:r>
              <a:rPr lang="en-US" dirty="0" smtClean="0"/>
              <a:t>bubbling events</a:t>
            </a:r>
            <a:endParaRPr lang="en-US" dirty="0"/>
          </a:p>
          <a:p>
            <a:pPr marL="815921" lvl="1" indent="-511175">
              <a:lnSpc>
                <a:spcPct val="110000"/>
              </a:lnSpc>
            </a:pPr>
            <a:r>
              <a:rPr lang="en-US" dirty="0"/>
              <a:t>Event </a:t>
            </a:r>
            <a:r>
              <a:rPr lang="en-US" dirty="0" smtClean="0"/>
              <a:t>chaining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 smtClean="0"/>
              <a:t>Creating custom events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8094175" y="4724400"/>
            <a:ext cx="3081986" cy="1628125"/>
            <a:chOff x="998778" y="2709000"/>
            <a:chExt cx="7687634" cy="3510730"/>
          </a:xfrm>
        </p:grpSpPr>
        <p:pic>
          <p:nvPicPr>
            <p:cNvPr id="8" name="Picture 4"/>
            <p:cNvPicPr>
              <a:picLocks noChangeAspect="1" noChangeArrowheads="1"/>
            </p:cNvPicPr>
            <p:nvPr/>
          </p:nvPicPr>
          <p:blipFill>
            <a:blip r:embed="rId3" cstate="screen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778" y="2709000"/>
              <a:ext cx="7687634" cy="351073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10" name="TextBox 9"/>
            <p:cNvSpPr txBox="1"/>
            <p:nvPr/>
          </p:nvSpPr>
          <p:spPr>
            <a:xfrm rot="21361232">
              <a:off x="1603866" y="3732944"/>
              <a:ext cx="6576452" cy="1327851"/>
            </a:xfrm>
            <a:prstGeom prst="rect">
              <a:avLst/>
            </a:prstGeom>
            <a:noFill/>
          </p:spPr>
          <p:txBody>
            <a:bodyPr wrap="none" rtlCol="0">
              <a:prstTxWarp prst="textCascadeUp">
                <a:avLst/>
              </a:prstTxWarp>
              <a:spAutoFit/>
            </a:bodyPr>
            <a:lstStyle/>
            <a:p>
              <a:r>
                <a:rPr lang="en-US" sz="10700" b="1" dirty="0" smtClean="0">
                  <a:ln w="3175">
                    <a:solidFill>
                      <a:srgbClr val="FFFFFF">
                        <a:alpha val="50000"/>
                      </a:srgbClr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  <a:alpha val="49804"/>
                    </a:schemeClr>
                  </a:solidFill>
                  <a:effectLst>
                    <a:outerShdw blurRad="88900" sx="102000" sy="102000" algn="ctr" rotWithShape="0">
                      <a:prstClr val="black"/>
                    </a:outerShdw>
                  </a:effectLst>
                </a:rPr>
                <a:t>JS Basics</a:t>
              </a:r>
              <a:endParaRPr lang="en-US" sz="10700" b="1" dirty="0">
                <a:ln w="3175">
                  <a:solidFill>
                    <a:srgbClr val="FFFFFF">
                      <a:alpha val="50000"/>
                    </a:srgbClr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  <a:alpha val="49804"/>
                  </a:schemeClr>
                </a:solidFill>
                <a:effectLst>
                  <a:outerShdw blurRad="88900" sx="102000" sy="102000" algn="ctr" rotWithShape="0">
                    <a:prstClr val="black"/>
                  </a:outerShdw>
                </a:effectLst>
              </a:endParaRPr>
            </a:p>
          </p:txBody>
        </p:sp>
      </p:grpSp>
      <p:pic>
        <p:nvPicPr>
          <p:cNvPr id="9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8412" y="1377953"/>
            <a:ext cx="3791856" cy="2813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634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DOM and Events</a:t>
            </a:r>
          </a:p>
        </p:txBody>
      </p:sp>
      <p:pic>
        <p:nvPicPr>
          <p:cNvPr id="13" name="Picture 12">
            <a:hlinkClick r:id="rId13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15"/>
              </a:rPr>
              <a:t>https://softuni.bg/courses/advanced-javascript/</a:t>
            </a:r>
            <a:endParaRPr lang="en-US" dirty="0"/>
          </a:p>
        </p:txBody>
      </p:sp>
      <p:pic>
        <p:nvPicPr>
          <p:cNvPr id="16" name="Picture 15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18" name="Picture 17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3263662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/>
              <a:t>“</a:t>
            </a:r>
            <a:r>
              <a:rPr lang="en-US" sz="2000" dirty="0">
                <a:hlinkClick r:id="rId5"/>
              </a:rPr>
              <a:t>JavaScript Basics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6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2682424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 title="Software University">
            <a:hlinkClick r:id="rId4" tooltip="Software University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ttp://www.youtube.com/SoftwareUniversity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952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106" name="Rectangle 2"/>
          <p:cNvSpPr>
            <a:spLocks noGrp="1" noChangeArrowheads="1"/>
          </p:cNvSpPr>
          <p:nvPr>
            <p:ph type="title"/>
          </p:nvPr>
        </p:nvSpPr>
        <p:spPr>
          <a:xfrm>
            <a:off x="1446212" y="5427800"/>
            <a:ext cx="8938472" cy="820600"/>
          </a:xfrm>
        </p:spPr>
        <p:txBody>
          <a:bodyPr/>
          <a:lstStyle/>
          <a:p>
            <a:r>
              <a:rPr lang="en-US" dirty="0"/>
              <a:t>JavaScript Event Model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1484" y="1313000"/>
            <a:ext cx="4167928" cy="3648446"/>
          </a:xfrm>
          <a:prstGeom prst="rect">
            <a:avLst/>
          </a:prstGeom>
          <a:effectLst>
            <a:glow rad="101600">
              <a:schemeClr val="accent6">
                <a:satMod val="175000"/>
                <a:alpha val="40000"/>
              </a:schemeClr>
            </a:glow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74480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4608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DOM event model </a:t>
            </a:r>
            <a:r>
              <a:rPr lang="en-US" dirty="0" smtClean="0"/>
              <a:t>provides notifications for certain events</a:t>
            </a:r>
          </a:p>
          <a:p>
            <a:pPr lvl="1"/>
            <a:r>
              <a:rPr lang="en-US" dirty="0" smtClean="0"/>
              <a:t>E.g. execute a JS function when a button is clicked</a:t>
            </a:r>
            <a:endParaRPr lang="en-US" dirty="0"/>
          </a:p>
          <a:p>
            <a:r>
              <a:rPr lang="en-US" dirty="0"/>
              <a:t>The DOM event model consists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events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event</a:t>
            </a:r>
            <a:r>
              <a:rPr lang="en-US" dirty="0"/>
              <a:t> listeners attached to the DOM </a:t>
            </a:r>
            <a:r>
              <a:rPr lang="en-US" dirty="0" smtClean="0"/>
              <a:t>objects</a:t>
            </a:r>
          </a:p>
          <a:p>
            <a:r>
              <a:rPr lang="en-US" dirty="0" smtClean="0">
                <a:hlinkClick r:id="rId3"/>
              </a:rPr>
              <a:t>Events Demo</a:t>
            </a:r>
            <a:endParaRPr lang="en-US" dirty="0"/>
          </a:p>
        </p:txBody>
      </p:sp>
      <p:sp>
        <p:nvSpPr>
          <p:cNvPr id="4608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Model</a:t>
            </a:r>
            <a:endParaRPr lang="bg-BG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212" y="3886200"/>
            <a:ext cx="5337178" cy="237929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25949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48640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DOM provides </a:t>
            </a:r>
            <a:r>
              <a:rPr lang="en-US" dirty="0" smtClean="0"/>
              <a:t>access to many events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Mouse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events </a:t>
            </a:r>
            <a:r>
              <a:rPr lang="en-US" dirty="0" smtClean="0"/>
              <a:t>– mouse clicks, mouse moves, mouse over, …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Touch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events </a:t>
            </a:r>
            <a:r>
              <a:rPr lang="en-US" dirty="0" smtClean="0"/>
              <a:t>– finger touch, touch start, end, move, …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Form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events </a:t>
            </a:r>
            <a:r>
              <a:rPr lang="en-US" dirty="0" smtClean="0"/>
              <a:t>– field focus, value change, form submit, …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Keyboard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events </a:t>
            </a:r>
            <a:r>
              <a:rPr lang="en-US" dirty="0" smtClean="0"/>
              <a:t>– key down, key up, key press, …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DOM / UI events </a:t>
            </a:r>
            <a:r>
              <a:rPr lang="en-US" dirty="0" smtClean="0"/>
              <a:t>– node insert, node remove, load, resize, …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Full list of all DOM event types:</a:t>
            </a:r>
          </a:p>
          <a:p>
            <a:pPr lvl="1">
              <a:lnSpc>
                <a:spcPct val="100000"/>
              </a:lnSpc>
            </a:pPr>
            <a:r>
              <a:rPr lang="en-US" sz="2800" dirty="0">
                <a:hlinkClick r:id="rId2"/>
              </a:rPr>
              <a:t>http://www.w3.org/TR/DOM-Level-3-Events/#event-types-list</a:t>
            </a: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dirty="0"/>
              <a:t>You </a:t>
            </a:r>
            <a:r>
              <a:rPr lang="en-US" dirty="0" smtClean="0"/>
              <a:t>may also define custom event types</a:t>
            </a:r>
            <a:endParaRPr lang="en-US" dirty="0"/>
          </a:p>
        </p:txBody>
      </p:sp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Types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397937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521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Event Types</a:t>
            </a:r>
          </a:p>
        </p:txBody>
      </p:sp>
      <p:sp>
        <p:nvSpPr>
          <p:cNvPr id="521220" name="Rectangle 4"/>
          <p:cNvSpPr>
            <a:spLocks noChangeArrowheads="1"/>
          </p:cNvSpPr>
          <p:nvPr/>
        </p:nvSpPr>
        <p:spPr bwMode="auto">
          <a:xfrm>
            <a:off x="4597606" y="1681429"/>
            <a:ext cx="2768261" cy="178510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0" lvl="1"/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load</a:t>
            </a:r>
          </a:p>
          <a:p>
            <a:pPr marL="0" lvl="1"/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abort</a:t>
            </a:r>
          </a:p>
          <a:p>
            <a:pPr marL="0" lvl="1"/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</a:p>
          <a:p>
            <a:pPr marL="0" lvl="1"/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resize</a:t>
            </a:r>
          </a:p>
          <a:p>
            <a:pPr marL="0" lvl="1"/>
            <a:r>
              <a:rPr lang="en-US" sz="2200" dirty="0" smtClean="0">
                <a:latin typeface="Consolas" panose="020B0609020204030204" pitchFamily="49" charset="0"/>
                <a:cs typeface="Consolas" panose="020B0609020204030204" pitchFamily="49" charset="0"/>
              </a:rPr>
              <a:t>change</a:t>
            </a:r>
            <a:endParaRPr lang="en-US" sz="2200" noProof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21221" name="Rectangle 5"/>
          <p:cNvSpPr>
            <a:spLocks noChangeArrowheads="1"/>
          </p:cNvSpPr>
          <p:nvPr/>
        </p:nvSpPr>
        <p:spPr bwMode="auto">
          <a:xfrm>
            <a:off x="684212" y="1681429"/>
            <a:ext cx="2768261" cy="212365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0" lvl="1"/>
            <a:r>
              <a:rPr lang="en-US" sz="2200" noProof="1" smtClean="0">
                <a:latin typeface="Consolas" panose="020B0609020204030204" pitchFamily="49" charset="0"/>
                <a:cs typeface="Consolas" panose="020B0609020204030204" pitchFamily="49" charset="0"/>
              </a:rPr>
              <a:t>click</a:t>
            </a:r>
          </a:p>
          <a:p>
            <a:pPr marL="0" lvl="1"/>
            <a:r>
              <a:rPr lang="en-US" sz="2200" noProof="1" smtClean="0">
                <a:latin typeface="Consolas" panose="020B0609020204030204" pitchFamily="49" charset="0"/>
                <a:cs typeface="Consolas" panose="020B0609020204030204" pitchFamily="49" charset="0"/>
              </a:rPr>
              <a:t>hover</a:t>
            </a:r>
          </a:p>
          <a:p>
            <a:pPr marL="0" lvl="1"/>
            <a:r>
              <a:rPr lang="en-US" sz="2200" noProof="1" smtClean="0">
                <a:latin typeface="Consolas" panose="020B0609020204030204" pitchFamily="49" charset="0"/>
                <a:cs typeface="Consolas" panose="020B0609020204030204" pitchFamily="49" charset="0"/>
              </a:rPr>
              <a:t>mouseup</a:t>
            </a:r>
          </a:p>
          <a:p>
            <a:pPr marL="0" lvl="1"/>
            <a:r>
              <a:rPr lang="en-US" sz="2200" noProof="1" smtClean="0">
                <a:latin typeface="Consolas" panose="020B0609020204030204" pitchFamily="49" charset="0"/>
                <a:cs typeface="Consolas" panose="020B0609020204030204" pitchFamily="49" charset="0"/>
              </a:rPr>
              <a:t>mousedown</a:t>
            </a:r>
          </a:p>
          <a:p>
            <a:pPr marL="0" lvl="1"/>
            <a:r>
              <a:rPr lang="en-US" sz="2200" noProof="1" smtClean="0">
                <a:latin typeface="Consolas" panose="020B0609020204030204" pitchFamily="49" charset="0"/>
                <a:cs typeface="Consolas" panose="020B0609020204030204" pitchFamily="49" charset="0"/>
              </a:rPr>
              <a:t>mouseover</a:t>
            </a:r>
          </a:p>
          <a:p>
            <a:pPr marL="0" lvl="1"/>
            <a:r>
              <a:rPr lang="en-US" sz="2200" noProof="1" smtClean="0">
                <a:latin typeface="Consolas" panose="020B0609020204030204" pitchFamily="49" charset="0"/>
                <a:cs typeface="Consolas" panose="020B0609020204030204" pitchFamily="49" charset="0"/>
              </a:rPr>
              <a:t>mouseout</a:t>
            </a:r>
            <a:endParaRPr lang="en-US" sz="2200" noProof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664651" y="4983182"/>
            <a:ext cx="2768261" cy="110799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0" lvl="1"/>
            <a:r>
              <a:rPr lang="en-US" sz="2200" noProof="1">
                <a:latin typeface="Consolas" panose="020B0609020204030204" pitchFamily="49" charset="0"/>
                <a:cs typeface="Consolas" panose="020B0609020204030204" pitchFamily="49" charset="0"/>
              </a:rPr>
              <a:t>keydown</a:t>
            </a:r>
          </a:p>
          <a:p>
            <a:pPr marL="0" lvl="1"/>
            <a:r>
              <a:rPr lang="en-US" sz="2200" noProof="1">
                <a:latin typeface="Consolas" panose="020B0609020204030204" pitchFamily="49" charset="0"/>
                <a:cs typeface="Consolas" panose="020B0609020204030204" pitchFamily="49" charset="0"/>
              </a:rPr>
              <a:t>keypress</a:t>
            </a:r>
          </a:p>
          <a:p>
            <a:pPr marL="0" lvl="1"/>
            <a:r>
              <a:rPr lang="en-US" sz="2200" noProof="1" smtClean="0">
                <a:latin typeface="Consolas" panose="020B0609020204030204" pitchFamily="49" charset="0"/>
                <a:cs typeface="Consolas" panose="020B0609020204030204" pitchFamily="49" charset="0"/>
              </a:rPr>
              <a:t>keyup</a:t>
            </a:r>
            <a:endParaRPr lang="en-US" sz="2200" noProof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4541230" y="4983182"/>
            <a:ext cx="2768261" cy="144655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0" lvl="1"/>
            <a:r>
              <a:rPr lang="en-US" sz="2200" noProof="1" smtClean="0">
                <a:latin typeface="Consolas" panose="020B0609020204030204" pitchFamily="49" charset="0"/>
                <a:cs typeface="Consolas" panose="020B0609020204030204" pitchFamily="49" charset="0"/>
              </a:rPr>
              <a:t>focus</a:t>
            </a:r>
          </a:p>
          <a:p>
            <a:pPr marL="0" lvl="1"/>
            <a:r>
              <a:rPr lang="en-US" sz="2200" noProof="1">
                <a:latin typeface="Consolas" panose="020B0609020204030204" pitchFamily="49" charset="0"/>
                <a:cs typeface="Consolas" panose="020B0609020204030204" pitchFamily="49" charset="0"/>
              </a:rPr>
              <a:t>blur</a:t>
            </a:r>
          </a:p>
          <a:p>
            <a:pPr marL="0" lvl="1"/>
            <a:r>
              <a:rPr lang="en-US" sz="2200" noProof="1" smtClean="0">
                <a:latin typeface="Consolas" panose="020B0609020204030204" pitchFamily="49" charset="0"/>
                <a:cs typeface="Consolas" panose="020B0609020204030204" pitchFamily="49" charset="0"/>
              </a:rPr>
              <a:t>focusin</a:t>
            </a:r>
          </a:p>
          <a:p>
            <a:pPr marL="0" lvl="1"/>
            <a:r>
              <a:rPr lang="en-US" sz="2200" noProof="1" smtClean="0">
                <a:latin typeface="Consolas" panose="020B0609020204030204" pitchFamily="49" charset="0"/>
                <a:cs typeface="Consolas" panose="020B0609020204030204" pitchFamily="49" charset="0"/>
              </a:rPr>
              <a:t>focusout</a:t>
            </a:r>
            <a:endParaRPr lang="en-US" sz="2200" noProof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03212" y="989186"/>
            <a:ext cx="4114800" cy="66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231606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Clr>
                <a:srgbClr val="F0A22E"/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3400" dirty="0">
                <a:solidFill>
                  <a:srgbClr val="FBEEC9">
                    <a:lumMod val="75000"/>
                  </a:srgbClr>
                </a:solidFill>
              </a:rPr>
              <a:t>Mouse</a:t>
            </a:r>
            <a:r>
              <a:rPr lang="en-US" sz="3400" dirty="0">
                <a:solidFill>
                  <a:prstClr val="white"/>
                </a:solidFill>
              </a:rPr>
              <a:t> events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216606" y="971669"/>
            <a:ext cx="3610582" cy="6390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231606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Clr>
                <a:srgbClr val="F0A22E"/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3400" dirty="0">
                <a:solidFill>
                  <a:srgbClr val="FBEEC9">
                    <a:lumMod val="75000"/>
                  </a:srgbClr>
                </a:solidFill>
              </a:rPr>
              <a:t>DOM / UI </a:t>
            </a:r>
            <a:r>
              <a:rPr lang="en-US" sz="3400" dirty="0" smtClean="0">
                <a:solidFill>
                  <a:prstClr val="white"/>
                </a:solidFill>
              </a:rPr>
              <a:t>events</a:t>
            </a:r>
            <a:endParaRPr lang="en-US" sz="3400" dirty="0">
              <a:solidFill>
                <a:prstClr val="white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08712" y="4162415"/>
            <a:ext cx="4114800" cy="6390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231606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Clr>
                <a:srgbClr val="F0A22E"/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3400" dirty="0">
                <a:solidFill>
                  <a:srgbClr val="FBEEC9">
                    <a:lumMod val="75000"/>
                  </a:srgbClr>
                </a:solidFill>
              </a:rPr>
              <a:t>Keyboard </a:t>
            </a:r>
            <a:r>
              <a:rPr lang="en-US" sz="3400" dirty="0" smtClean="0">
                <a:solidFill>
                  <a:prstClr val="white"/>
                </a:solidFill>
              </a:rPr>
              <a:t>events</a:t>
            </a:r>
            <a:endParaRPr lang="en-US" sz="3400" dirty="0">
              <a:solidFill>
                <a:prstClr val="white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160230" y="4161657"/>
            <a:ext cx="3610582" cy="6390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231606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Clr>
                <a:srgbClr val="F0A22E"/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3400" dirty="0" smtClean="0">
                <a:solidFill>
                  <a:srgbClr val="FBEEC9">
                    <a:lumMod val="75000"/>
                  </a:srgbClr>
                </a:solidFill>
              </a:rPr>
              <a:t>Focus </a:t>
            </a:r>
            <a:r>
              <a:rPr lang="en-US" sz="3400" dirty="0" smtClean="0">
                <a:solidFill>
                  <a:prstClr val="white"/>
                </a:solidFill>
              </a:rPr>
              <a:t>events</a:t>
            </a:r>
            <a:endParaRPr lang="en-US" sz="3400" dirty="0">
              <a:solidFill>
                <a:prstClr val="white"/>
              </a:solidFill>
            </a:endParaRPr>
          </a:p>
        </p:txBody>
      </p:sp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8382281" y="3183901"/>
            <a:ext cx="2768261" cy="178510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0" lvl="1"/>
            <a:r>
              <a:rPr lang="en-US" sz="2200" noProof="1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2200" noProof="1" smtClean="0">
                <a:latin typeface="Consolas" panose="020B0609020204030204" pitchFamily="49" charset="0"/>
                <a:cs typeface="Consolas" panose="020B0609020204030204" pitchFamily="49" charset="0"/>
              </a:rPr>
              <a:t>ouchstart</a:t>
            </a:r>
          </a:p>
          <a:p>
            <a:pPr marL="0" lvl="1"/>
            <a:r>
              <a:rPr lang="en-US" sz="2200" noProof="1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2200" noProof="1" smtClean="0">
                <a:latin typeface="Consolas" panose="020B0609020204030204" pitchFamily="49" charset="0"/>
                <a:cs typeface="Consolas" panose="020B0609020204030204" pitchFamily="49" charset="0"/>
              </a:rPr>
              <a:t>ouchend</a:t>
            </a:r>
          </a:p>
          <a:p>
            <a:pPr marL="0" lvl="1"/>
            <a:r>
              <a:rPr lang="en-US" sz="2200" noProof="1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2200" noProof="1" smtClean="0">
                <a:latin typeface="Consolas" panose="020B0609020204030204" pitchFamily="49" charset="0"/>
                <a:cs typeface="Consolas" panose="020B0609020204030204" pitchFamily="49" charset="0"/>
              </a:rPr>
              <a:t>ouchcancel</a:t>
            </a:r>
          </a:p>
          <a:p>
            <a:pPr marL="0" lvl="1"/>
            <a:r>
              <a:rPr lang="en-US" sz="2200" noProof="1" smtClean="0">
                <a:latin typeface="Consolas" panose="020B0609020204030204" pitchFamily="49" charset="0"/>
                <a:cs typeface="Consolas" panose="020B0609020204030204" pitchFamily="49" charset="0"/>
              </a:rPr>
              <a:t>touchleave</a:t>
            </a:r>
          </a:p>
          <a:p>
            <a:pPr marL="0" lvl="1"/>
            <a:r>
              <a:rPr lang="en-US" sz="2200" noProof="1" smtClean="0">
                <a:latin typeface="Consolas" panose="020B0609020204030204" pitchFamily="49" charset="0"/>
                <a:cs typeface="Consolas" panose="020B0609020204030204" pitchFamily="49" charset="0"/>
              </a:rPr>
              <a:t>touchmove</a:t>
            </a:r>
            <a:endParaRPr lang="en-US" sz="2200" noProof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8130644" y="2392805"/>
            <a:ext cx="3610582" cy="66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231606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Clr>
                <a:srgbClr val="F0A22E"/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3400" dirty="0" smtClean="0">
                <a:solidFill>
                  <a:srgbClr val="FBEEC9">
                    <a:lumMod val="75000"/>
                  </a:srgbClr>
                </a:solidFill>
              </a:rPr>
              <a:t>Touch </a:t>
            </a:r>
            <a:r>
              <a:rPr lang="en-US" sz="3400" dirty="0" smtClean="0">
                <a:solidFill>
                  <a:prstClr val="white"/>
                </a:solidFill>
              </a:rPr>
              <a:t>events</a:t>
            </a:r>
            <a:endParaRPr lang="en-US" sz="3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9559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5351600"/>
            <a:ext cx="8938472" cy="820600"/>
          </a:xfrm>
        </p:spPr>
        <p:txBody>
          <a:bodyPr/>
          <a:lstStyle/>
          <a:p>
            <a:r>
              <a:rPr lang="en-US" dirty="0"/>
              <a:t>Event </a:t>
            </a:r>
            <a:r>
              <a:rPr lang="en-US" dirty="0" smtClean="0"/>
              <a:t>Handler Registration</a:t>
            </a:r>
            <a:endParaRPr lang="bg-BG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684" y="1295400"/>
            <a:ext cx="5539528" cy="3568734"/>
          </a:xfrm>
          <a:prstGeom prst="roundRect">
            <a:avLst>
              <a:gd name="adj" fmla="val 2527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77379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 handling JavaScript code can be specified in the HTML attributes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onclick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onload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onmouseover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onresize</a:t>
            </a:r>
            <a:r>
              <a:rPr lang="en-US" dirty="0" smtClean="0"/>
              <a:t>, …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Define Event Handler in the HTML Code</a:t>
            </a:r>
            <a:endParaRPr lang="en-US" dirty="0"/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767442" y="2748195"/>
            <a:ext cx="1043237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spAutoFit/>
          </a:bodyPr>
          <a:lstStyle>
            <a:lvl1pPr indent="0" algn="ctr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15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algn="l"/>
            <a:r>
              <a:rPr lang="en-US" sz="2400" noProof="1" smtClean="0">
                <a:solidFill>
                  <a:schemeClr val="tx1"/>
                </a:solidFill>
              </a:rPr>
              <a:t>&lt;button </a:t>
            </a:r>
            <a:r>
              <a:rPr lang="en-US" sz="2400" noProof="1" smtClean="0">
                <a:solidFill>
                  <a:schemeClr val="tx2">
                    <a:lumMod val="75000"/>
                  </a:schemeClr>
                </a:solidFill>
              </a:rPr>
              <a:t>onclick</a:t>
            </a:r>
            <a:r>
              <a:rPr lang="en-US" sz="2400" noProof="1" smtClean="0">
                <a:solidFill>
                  <a:schemeClr val="tx1"/>
                </a:solidFill>
              </a:rPr>
              <a:t>="</a:t>
            </a:r>
            <a:r>
              <a:rPr lang="en-US" sz="2400" noProof="1" smtClean="0">
                <a:solidFill>
                  <a:schemeClr val="tx2">
                    <a:lumMod val="75000"/>
                  </a:schemeClr>
                </a:solidFill>
              </a:rPr>
              <a:t>buttonClickFunction()</a:t>
            </a:r>
            <a:r>
              <a:rPr lang="en-US" sz="2400" noProof="1" smtClean="0">
                <a:solidFill>
                  <a:schemeClr val="tx1"/>
                </a:solidFill>
              </a:rPr>
              <a:t>"&gt;Click Me!&lt;/button&gt;</a:t>
            </a:r>
            <a:endParaRPr lang="en-US" sz="2400" noProof="1">
              <a:solidFill>
                <a:schemeClr val="tx1"/>
              </a:solidFill>
            </a:endParaRPr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767442" y="4034061"/>
            <a:ext cx="10432370" cy="131112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spAutoFit/>
          </a:bodyPr>
          <a:lstStyle>
            <a:defPPr>
              <a:defRPr lang="en-US"/>
            </a:defPPr>
            <a:lvl1pPr indent="0" algn="ctr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sz="15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algn="l">
              <a:lnSpc>
                <a:spcPct val="110000"/>
              </a:lnSpc>
            </a:pPr>
            <a:r>
              <a:rPr lang="en-US" sz="2400" noProof="1" smtClean="0">
                <a:solidFill>
                  <a:schemeClr val="tx1"/>
                </a:solidFill>
              </a:rPr>
              <a:t>function buttonClickFunction() {</a:t>
            </a:r>
          </a:p>
          <a:p>
            <a:pPr algn="l">
              <a:lnSpc>
                <a:spcPct val="110000"/>
              </a:lnSpc>
            </a:pPr>
            <a:r>
              <a:rPr lang="en-US" sz="2400" noProof="1" smtClean="0">
                <a:solidFill>
                  <a:schemeClr val="tx1"/>
                </a:solidFill>
              </a:rPr>
              <a:t>  console.log("You clicked the [Click Me!] button");</a:t>
            </a:r>
          </a:p>
          <a:p>
            <a:pPr algn="l">
              <a:lnSpc>
                <a:spcPct val="110000"/>
              </a:lnSpc>
            </a:pPr>
            <a:r>
              <a:rPr lang="en-US" sz="2400" noProof="1" smtClean="0">
                <a:solidFill>
                  <a:schemeClr val="tx1"/>
                </a:solidFill>
              </a:rPr>
              <a:t>}</a:t>
            </a:r>
            <a:endParaRPr lang="en-US" sz="2400" noProof="1">
              <a:solidFill>
                <a:schemeClr val="tx1"/>
              </a:solidFill>
            </a:endParaRPr>
          </a:p>
        </p:txBody>
      </p:sp>
      <p:sp>
        <p:nvSpPr>
          <p:cNvPr id="8" name="Down Arrow 7"/>
          <p:cNvSpPr/>
          <p:nvPr/>
        </p:nvSpPr>
        <p:spPr>
          <a:xfrm rot="10800000" flipV="1">
            <a:off x="5811359" y="3389016"/>
            <a:ext cx="344534" cy="457199"/>
          </a:xfrm>
          <a:prstGeom prst="downArrow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endParaRPr lang="en-US" sz="1500" b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773664" y="5862935"/>
            <a:ext cx="1043237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spAutoFit/>
          </a:bodyPr>
          <a:lstStyle>
            <a:lvl1pPr indent="0" algn="ctr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15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algn="l"/>
            <a:r>
              <a:rPr lang="en-US" sz="2400" noProof="1" smtClean="0">
                <a:solidFill>
                  <a:schemeClr val="tx1"/>
                </a:solidFill>
              </a:rPr>
              <a:t>&lt;button </a:t>
            </a:r>
            <a:r>
              <a:rPr lang="en-US" sz="2400" noProof="1" smtClean="0">
                <a:solidFill>
                  <a:schemeClr val="tx2">
                    <a:lumMod val="75000"/>
                  </a:schemeClr>
                </a:solidFill>
              </a:rPr>
              <a:t>onclick</a:t>
            </a:r>
            <a:r>
              <a:rPr lang="en-US" sz="2400" noProof="1" smtClean="0">
                <a:solidFill>
                  <a:schemeClr val="tx1"/>
                </a:solidFill>
              </a:rPr>
              <a:t>="</a:t>
            </a:r>
            <a:r>
              <a:rPr lang="en-US" sz="2400" noProof="1" smtClean="0">
                <a:solidFill>
                  <a:schemeClr val="tx2">
                    <a:lumMod val="75000"/>
                  </a:schemeClr>
                </a:solidFill>
              </a:rPr>
              <a:t>alert('OK clicked')</a:t>
            </a:r>
            <a:r>
              <a:rPr lang="en-US" sz="2400" noProof="1" smtClean="0">
                <a:solidFill>
                  <a:schemeClr val="tx1"/>
                </a:solidFill>
              </a:rPr>
              <a:t>"&gt;OK&lt;/button&gt;</a:t>
            </a:r>
            <a:endParaRPr lang="en-US" sz="2400" noProof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1470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 handling JavaScript code can be specified in the JS code through the properties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onclick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onresize</a:t>
            </a:r>
            <a:r>
              <a:rPr lang="en-US" dirty="0" smtClean="0"/>
              <a:t>, …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Define Event Handler in the JS Code</a:t>
            </a:r>
            <a:endParaRPr lang="en-US" dirty="0"/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767442" y="2748195"/>
            <a:ext cx="1043237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spAutoFit/>
          </a:bodyPr>
          <a:lstStyle>
            <a:lvl1pPr indent="0" algn="ctr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15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algn="l"/>
            <a:r>
              <a:rPr lang="en-US" sz="2400" noProof="1" smtClean="0">
                <a:solidFill>
                  <a:schemeClr val="tx1"/>
                </a:solidFill>
              </a:rPr>
              <a:t>&lt;button </a:t>
            </a:r>
            <a:r>
              <a:rPr lang="en-US" sz="2400" noProof="1" smtClean="0">
                <a:solidFill>
                  <a:schemeClr val="tx2">
                    <a:lumMod val="75000"/>
                  </a:schemeClr>
                </a:solidFill>
              </a:rPr>
              <a:t>id</a:t>
            </a:r>
            <a:r>
              <a:rPr lang="en-US" sz="2400" noProof="1" smtClean="0">
                <a:solidFill>
                  <a:schemeClr val="tx1"/>
                </a:solidFill>
              </a:rPr>
              <a:t>="</a:t>
            </a:r>
            <a:r>
              <a:rPr lang="en-US" sz="2400" noProof="1" smtClean="0">
                <a:solidFill>
                  <a:schemeClr val="tx2">
                    <a:lumMod val="75000"/>
                  </a:schemeClr>
                </a:solidFill>
              </a:rPr>
              <a:t>click-button</a:t>
            </a:r>
            <a:r>
              <a:rPr lang="en-US" sz="2400" noProof="1" smtClean="0">
                <a:solidFill>
                  <a:schemeClr val="tx1"/>
                </a:solidFill>
              </a:rPr>
              <a:t>"&gt;Click Me!&lt;/button&gt;</a:t>
            </a:r>
            <a:endParaRPr lang="en-US" sz="2400" noProof="1">
              <a:solidFill>
                <a:schemeClr val="tx1"/>
              </a:solidFill>
            </a:endParaRPr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767442" y="4015408"/>
            <a:ext cx="10432370" cy="216982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spAutoFit/>
          </a:bodyPr>
          <a:lstStyle>
            <a:defPPr>
              <a:defRPr lang="en-US"/>
            </a:defPPr>
            <a:lvl1pPr indent="0" algn="ctr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sz="15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algn="l"/>
            <a:r>
              <a:rPr lang="en-US" sz="2400" noProof="1" smtClean="0">
                <a:solidFill>
                  <a:schemeClr val="tx1"/>
                </a:solidFill>
              </a:rPr>
              <a:t>&lt;button id="click-button"&gt;Click me&lt;/button&gt;</a:t>
            </a:r>
          </a:p>
          <a:p>
            <a:pPr algn="l">
              <a:spcBef>
                <a:spcPts val="900"/>
              </a:spcBef>
            </a:pPr>
            <a:r>
              <a:rPr lang="en-US" sz="2400" noProof="1" smtClean="0">
                <a:solidFill>
                  <a:schemeClr val="tx1"/>
                </a:solidFill>
              </a:rPr>
              <a:t>var button = document.getElementById("click-button");</a:t>
            </a:r>
          </a:p>
          <a:p>
            <a:pPr algn="l">
              <a:spcBef>
                <a:spcPts val="900"/>
              </a:spcBef>
            </a:pPr>
            <a:r>
              <a:rPr lang="en-US" sz="2400" noProof="1" smtClean="0">
                <a:solidFill>
                  <a:schemeClr val="tx1"/>
                </a:solidFill>
              </a:rPr>
              <a:t>button.</a:t>
            </a:r>
            <a:r>
              <a:rPr lang="en-US" sz="2400" noProof="1" smtClean="0">
                <a:solidFill>
                  <a:schemeClr val="tx2">
                    <a:lumMod val="75000"/>
                  </a:schemeClr>
                </a:solidFill>
              </a:rPr>
              <a:t>onclick</a:t>
            </a:r>
            <a:r>
              <a:rPr lang="en-US" sz="2400" noProof="1" smtClean="0">
                <a:solidFill>
                  <a:schemeClr val="tx1"/>
                </a:solidFill>
              </a:rPr>
              <a:t> = function onButtonClick() {</a:t>
            </a:r>
          </a:p>
          <a:p>
            <a:pPr algn="l"/>
            <a:r>
              <a:rPr lang="en-US" sz="2400" noProof="1" smtClean="0">
                <a:solidFill>
                  <a:schemeClr val="tx1"/>
                </a:solidFill>
              </a:rPr>
              <a:t>  console.log("You clicked the button");</a:t>
            </a:r>
          </a:p>
          <a:p>
            <a:pPr algn="l"/>
            <a:r>
              <a:rPr lang="en-US" sz="2400" noProof="1" smtClean="0">
                <a:solidFill>
                  <a:schemeClr val="tx1"/>
                </a:solidFill>
              </a:rPr>
              <a:t>}</a:t>
            </a:r>
            <a:endParaRPr lang="en-US" sz="2400" noProof="1">
              <a:solidFill>
                <a:schemeClr val="tx1"/>
              </a:solidFill>
            </a:endParaRPr>
          </a:p>
        </p:txBody>
      </p:sp>
      <p:sp>
        <p:nvSpPr>
          <p:cNvPr id="8" name="Down Arrow 7"/>
          <p:cNvSpPr/>
          <p:nvPr/>
        </p:nvSpPr>
        <p:spPr>
          <a:xfrm rot="10800000" flipV="1">
            <a:off x="5811359" y="3389016"/>
            <a:ext cx="344534" cy="457199"/>
          </a:xfrm>
          <a:prstGeom prst="downArrow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endParaRPr lang="en-US" sz="1500" b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5225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2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1077</Words>
  <Application>Microsoft Office PowerPoint</Application>
  <PresentationFormat>Custom</PresentationFormat>
  <Paragraphs>217</Paragraphs>
  <Slides>27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SoftUni 16x9</vt:lpstr>
      <vt:lpstr>2_SoftUni 16x9</vt:lpstr>
      <vt:lpstr>1_SoftUni 16x9</vt:lpstr>
      <vt:lpstr>Events</vt:lpstr>
      <vt:lpstr>Table of Contents </vt:lpstr>
      <vt:lpstr>JavaScript Event Model</vt:lpstr>
      <vt:lpstr>Event Model</vt:lpstr>
      <vt:lpstr>Event Types</vt:lpstr>
      <vt:lpstr>Common Event Types</vt:lpstr>
      <vt:lpstr>Event Handler Registration</vt:lpstr>
      <vt:lpstr>Define Event Handler in the HTML Code</vt:lpstr>
      <vt:lpstr>Define Event Handler in the JS Code</vt:lpstr>
      <vt:lpstr>Using addEventListener(…)</vt:lpstr>
      <vt:lpstr>Event Handlers</vt:lpstr>
      <vt:lpstr>The "event" Object</vt:lpstr>
      <vt:lpstr>The "event" Object</vt:lpstr>
      <vt:lpstr>Event Object </vt:lpstr>
      <vt:lpstr>The "event" Object</vt:lpstr>
      <vt:lpstr>Capturing and Bubbling Events</vt:lpstr>
      <vt:lpstr>Browser Events Chain</vt:lpstr>
      <vt:lpstr>Event Chains: Types</vt:lpstr>
      <vt:lpstr>Event Chain</vt:lpstr>
      <vt:lpstr>Custom events</vt:lpstr>
      <vt:lpstr>Creating custom events</vt:lpstr>
      <vt:lpstr>Creating custom events(2)</vt:lpstr>
      <vt:lpstr>Custom events</vt:lpstr>
      <vt:lpstr>Summary</vt:lpstr>
      <vt:lpstr>JavaScript DOM and Events</vt:lpstr>
      <vt:lpstr>License</vt:lpstr>
      <vt:lpstr>Free Trainings @ Software University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DOM and Events</dc:title>
  <dc:subject>Software Development Course</dc:subject>
  <dc:creator/>
  <cp:keywords>JS, JavaScript, DOM, events, SoftUni, Software University, programming, software development, software engineering, course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2016-02-03T13:09:51Z</dcterms:modified>
  <cp:category>programming;computer programming;software development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